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Montserrat"/>
      <p:regular r:id="rId17"/>
    </p:embeddedFont>
    <p:embeddedFont>
      <p:font typeface="Montserrat"/>
      <p:regular r:id="rId18"/>
    </p:embeddedFont>
    <p:embeddedFont>
      <p:font typeface="Montserrat"/>
      <p:regular r:id="rId19"/>
    </p:embeddedFont>
    <p:embeddedFont>
      <p:font typeface="Montserrat"/>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1B"/>
          </a:solidFill>
          <a:ln/>
        </p:spPr>
      </p:sp>
      <p:sp>
        <p:nvSpPr>
          <p:cNvPr id="3" name="Shape 1"/>
          <p:cNvSpPr/>
          <p:nvPr/>
        </p:nvSpPr>
        <p:spPr>
          <a:xfrm>
            <a:off x="0" y="0"/>
            <a:ext cx="14630400" cy="8229600"/>
          </a:xfrm>
          <a:prstGeom prst="rect">
            <a:avLst/>
          </a:prstGeom>
          <a:solidFill>
            <a:srgbClr val="111213"/>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804392"/>
            <a:ext cx="7415927" cy="1935956"/>
          </a:xfrm>
          <a:prstGeom prst="rect">
            <a:avLst/>
          </a:prstGeom>
          <a:noFill/>
          <a:ln/>
        </p:spPr>
        <p:txBody>
          <a:bodyPr wrap="square" lIns="0" tIns="0" rIns="0" bIns="0" rtlCol="0" anchor="t"/>
          <a:lstStyle/>
          <a:p>
            <a:pPr indent="0" marL="0">
              <a:lnSpc>
                <a:spcPts val="7600"/>
              </a:lnSpc>
              <a:buNone/>
            </a:pPr>
            <a:r>
              <a:rPr lang="en-US" sz="6050" b="1" spc="-61" kern="0" dirty="0">
                <a:solidFill>
                  <a:srgbClr val="FFFFFF"/>
                </a:solidFill>
                <a:latin typeface="Montserrat Bold" pitchFamily="34" charset="0"/>
                <a:ea typeface="Montserrat Bold" pitchFamily="34" charset="-122"/>
                <a:cs typeface="Montserrat Bold" pitchFamily="34" charset="-120"/>
              </a:rPr>
              <a:t>PARKING SPACE IDENTIFIER</a:t>
            </a:r>
            <a:endParaRPr lang="en-US" sz="6050" dirty="0"/>
          </a:p>
        </p:txBody>
      </p:sp>
      <p:sp>
        <p:nvSpPr>
          <p:cNvPr id="4" name="Text 1"/>
          <p:cNvSpPr/>
          <p:nvPr/>
        </p:nvSpPr>
        <p:spPr>
          <a:xfrm>
            <a:off x="6350437" y="4110633"/>
            <a:ext cx="7415927" cy="370403"/>
          </a:xfrm>
          <a:prstGeom prst="rect">
            <a:avLst/>
          </a:prstGeom>
          <a:noFill/>
          <a:ln/>
        </p:spPr>
        <p:txBody>
          <a:bodyPr wrap="non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        </a:t>
            </a:r>
            <a:endParaRPr lang="en-US" sz="1900" dirty="0"/>
          </a:p>
        </p:txBody>
      </p:sp>
      <p:sp>
        <p:nvSpPr>
          <p:cNvPr id="5" name="Text 2"/>
          <p:cNvSpPr/>
          <p:nvPr/>
        </p:nvSpPr>
        <p:spPr>
          <a:xfrm>
            <a:off x="6350437" y="4758690"/>
            <a:ext cx="7415927" cy="370403"/>
          </a:xfrm>
          <a:prstGeom prst="rect">
            <a:avLst/>
          </a:prstGeom>
          <a:noFill/>
          <a:ln/>
        </p:spPr>
        <p:txBody>
          <a:bodyPr wrap="non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  MUNAGALA CHANDRA VAMSI REDDY (RA2211026010161)</a:t>
            </a:r>
            <a:endParaRPr lang="en-US" sz="1900" dirty="0"/>
          </a:p>
        </p:txBody>
      </p:sp>
      <p:sp>
        <p:nvSpPr>
          <p:cNvPr id="6" name="Text 3"/>
          <p:cNvSpPr/>
          <p:nvPr/>
        </p:nvSpPr>
        <p:spPr>
          <a:xfrm>
            <a:off x="6350437" y="5406747"/>
            <a:ext cx="7415927" cy="370403"/>
          </a:xfrm>
          <a:prstGeom prst="rect">
            <a:avLst/>
          </a:prstGeom>
          <a:noFill/>
          <a:ln/>
        </p:spPr>
        <p:txBody>
          <a:bodyPr wrap="non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  JAMI JASWANTH (RA2211026010173)</a:t>
            </a:r>
            <a:endParaRPr lang="en-US" sz="1900" dirty="0"/>
          </a:p>
        </p:txBody>
      </p:sp>
      <p:sp>
        <p:nvSpPr>
          <p:cNvPr id="7" name="Text 4"/>
          <p:cNvSpPr/>
          <p:nvPr/>
        </p:nvSpPr>
        <p:spPr>
          <a:xfrm>
            <a:off x="6350437" y="6054804"/>
            <a:ext cx="7415927" cy="370403"/>
          </a:xfrm>
          <a:prstGeom prst="rect">
            <a:avLst/>
          </a:prstGeom>
          <a:noFill/>
          <a:ln/>
        </p:spPr>
        <p:txBody>
          <a:bodyPr wrap="non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  PALAMETI  REDDY LAKSHMI MANOJ  (RA2211026010179)</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521637" y="1786295"/>
            <a:ext cx="5611058" cy="701397"/>
          </a:xfrm>
          <a:prstGeom prst="rect">
            <a:avLst/>
          </a:prstGeom>
          <a:noFill/>
          <a:ln/>
        </p:spPr>
        <p:txBody>
          <a:bodyPr wrap="non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References</a:t>
            </a:r>
            <a:endParaRPr lang="en-US" sz="4400" dirty="0"/>
          </a:p>
        </p:txBody>
      </p:sp>
      <p:sp>
        <p:nvSpPr>
          <p:cNvPr id="4" name="Shape 1"/>
          <p:cNvSpPr/>
          <p:nvPr/>
        </p:nvSpPr>
        <p:spPr>
          <a:xfrm>
            <a:off x="4521637" y="2857976"/>
            <a:ext cx="4499015" cy="3585210"/>
          </a:xfrm>
          <a:prstGeom prst="roundRect">
            <a:avLst>
              <a:gd name="adj" fmla="val 1033"/>
            </a:avLst>
          </a:prstGeom>
          <a:solidFill>
            <a:srgbClr val="303132"/>
          </a:solidFill>
          <a:ln/>
        </p:spPr>
      </p:sp>
      <p:sp>
        <p:nvSpPr>
          <p:cNvPr id="5" name="Text 2"/>
          <p:cNvSpPr/>
          <p:nvPr/>
        </p:nvSpPr>
        <p:spPr>
          <a:xfrm>
            <a:off x="4768453" y="3104793"/>
            <a:ext cx="3320415"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Academic Publications</a:t>
            </a:r>
            <a:endParaRPr lang="en-US" sz="2200" dirty="0"/>
          </a:p>
        </p:txBody>
      </p:sp>
      <p:sp>
        <p:nvSpPr>
          <p:cNvPr id="6" name="Text 3"/>
          <p:cNvSpPr/>
          <p:nvPr/>
        </p:nvSpPr>
        <p:spPr>
          <a:xfrm>
            <a:off x="4768453" y="3603546"/>
            <a:ext cx="4005382" cy="2222421"/>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project references several academic publications, including journal articles and conference papers, that provide the theoretical foundation and practical insights for the parking space counter system.</a:t>
            </a:r>
            <a:endParaRPr lang="en-US" sz="1900" dirty="0"/>
          </a:p>
        </p:txBody>
      </p:sp>
      <p:sp>
        <p:nvSpPr>
          <p:cNvPr id="7" name="Shape 4"/>
          <p:cNvSpPr/>
          <p:nvPr/>
        </p:nvSpPr>
        <p:spPr>
          <a:xfrm>
            <a:off x="9267468" y="2857976"/>
            <a:ext cx="4499015" cy="3585210"/>
          </a:xfrm>
          <a:prstGeom prst="roundRect">
            <a:avLst>
              <a:gd name="adj" fmla="val 1033"/>
            </a:avLst>
          </a:prstGeom>
          <a:solidFill>
            <a:srgbClr val="303132"/>
          </a:solidFill>
          <a:ln/>
        </p:spPr>
      </p:sp>
      <p:sp>
        <p:nvSpPr>
          <p:cNvPr id="8" name="Text 5"/>
          <p:cNvSpPr/>
          <p:nvPr/>
        </p:nvSpPr>
        <p:spPr>
          <a:xfrm>
            <a:off x="9514284" y="3104793"/>
            <a:ext cx="3455789"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Open-Source Resources</a:t>
            </a:r>
            <a:endParaRPr lang="en-US" sz="2200" dirty="0"/>
          </a:p>
        </p:txBody>
      </p:sp>
      <p:sp>
        <p:nvSpPr>
          <p:cNvPr id="9" name="Text 6"/>
          <p:cNvSpPr/>
          <p:nvPr/>
        </p:nvSpPr>
        <p:spPr>
          <a:xfrm>
            <a:off x="9514284" y="3603546"/>
            <a:ext cx="4005382" cy="2592824"/>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project also leverages open-source documentation and tutorials, such as those provided by OpenCV and PyImageSearch, to guide the implementation of the image processing and computer vision algorithms.</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2282547"/>
            <a:ext cx="5611058" cy="701397"/>
          </a:xfrm>
          <a:prstGeom prst="rect">
            <a:avLst/>
          </a:prstGeom>
          <a:noFill/>
          <a:ln/>
        </p:spPr>
        <p:txBody>
          <a:bodyPr wrap="non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INTRODUCTION</a:t>
            </a:r>
            <a:endParaRPr lang="en-US" sz="4400" dirty="0"/>
          </a:p>
        </p:txBody>
      </p:sp>
      <p:sp>
        <p:nvSpPr>
          <p:cNvPr id="4" name="Text 1"/>
          <p:cNvSpPr/>
          <p:nvPr/>
        </p:nvSpPr>
        <p:spPr>
          <a:xfrm>
            <a:off x="6350437" y="3354229"/>
            <a:ext cx="7415927" cy="2592824"/>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In urban areas around the world, parking management presents a significant challenge, with congested parking lots and limited availability of spaces causing frustration and inefficiency. To address this issue, there is a growing interest in implementing smart parking solutions leveraging digital image processing techniques. This project aims to develop a Parking Space Counter system utilizing advanced image processing algorithms to monitor parking occupancy in real-time.</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185029" y="1135737"/>
            <a:ext cx="5611058" cy="701397"/>
          </a:xfrm>
          <a:prstGeom prst="rect">
            <a:avLst/>
          </a:prstGeom>
          <a:noFill/>
          <a:ln/>
        </p:spPr>
        <p:txBody>
          <a:bodyPr wrap="non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Background</a:t>
            </a:r>
            <a:endParaRPr lang="en-US" sz="4400" dirty="0"/>
          </a:p>
        </p:txBody>
      </p:sp>
      <p:sp>
        <p:nvSpPr>
          <p:cNvPr id="3" name="Shape 1"/>
          <p:cNvSpPr/>
          <p:nvPr/>
        </p:nvSpPr>
        <p:spPr>
          <a:xfrm>
            <a:off x="1185029" y="2608540"/>
            <a:ext cx="555427" cy="555427"/>
          </a:xfrm>
          <a:prstGeom prst="roundRect">
            <a:avLst>
              <a:gd name="adj" fmla="val 6668"/>
            </a:avLst>
          </a:prstGeom>
          <a:solidFill>
            <a:srgbClr val="303132"/>
          </a:solidFill>
          <a:ln/>
        </p:spPr>
      </p:sp>
      <p:sp>
        <p:nvSpPr>
          <p:cNvPr id="4" name="Text 2"/>
          <p:cNvSpPr/>
          <p:nvPr/>
        </p:nvSpPr>
        <p:spPr>
          <a:xfrm>
            <a:off x="1398389" y="2717840"/>
            <a:ext cx="128588"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E2E6E9"/>
                </a:solidFill>
                <a:latin typeface="Montserrat Bold" pitchFamily="34" charset="0"/>
                <a:ea typeface="Montserrat Bold" pitchFamily="34" charset="-122"/>
                <a:cs typeface="Montserrat Bold" pitchFamily="34" charset="-120"/>
              </a:rPr>
              <a:t>1</a:t>
            </a:r>
            <a:endParaRPr lang="en-US" sz="2650" dirty="0"/>
          </a:p>
        </p:txBody>
      </p:sp>
      <p:sp>
        <p:nvSpPr>
          <p:cNvPr id="5" name="Text 3"/>
          <p:cNvSpPr/>
          <p:nvPr/>
        </p:nvSpPr>
        <p:spPr>
          <a:xfrm>
            <a:off x="1987272" y="260854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Image Acquisition</a:t>
            </a:r>
            <a:endParaRPr lang="en-US" sz="2200" dirty="0"/>
          </a:p>
        </p:txBody>
      </p:sp>
      <p:sp>
        <p:nvSpPr>
          <p:cNvPr id="6" name="Text 4"/>
          <p:cNvSpPr/>
          <p:nvPr/>
        </p:nvSpPr>
        <p:spPr>
          <a:xfrm>
            <a:off x="1987272" y="3107293"/>
            <a:ext cx="3119914" cy="1481614"/>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project will focus on acquiring high-quality images of parking areas using strategically placed cameras.</a:t>
            </a:r>
            <a:endParaRPr lang="en-US" sz="1900" dirty="0"/>
          </a:p>
        </p:txBody>
      </p:sp>
      <p:sp>
        <p:nvSpPr>
          <p:cNvPr id="7" name="Shape 5"/>
          <p:cNvSpPr/>
          <p:nvPr/>
        </p:nvSpPr>
        <p:spPr>
          <a:xfrm>
            <a:off x="5354003" y="2608540"/>
            <a:ext cx="555427" cy="555427"/>
          </a:xfrm>
          <a:prstGeom prst="roundRect">
            <a:avLst>
              <a:gd name="adj" fmla="val 6668"/>
            </a:avLst>
          </a:prstGeom>
          <a:solidFill>
            <a:srgbClr val="303132"/>
          </a:solidFill>
          <a:ln/>
        </p:spPr>
      </p:sp>
      <p:sp>
        <p:nvSpPr>
          <p:cNvPr id="8" name="Text 6"/>
          <p:cNvSpPr/>
          <p:nvPr/>
        </p:nvSpPr>
        <p:spPr>
          <a:xfrm>
            <a:off x="5534025" y="2717840"/>
            <a:ext cx="195263"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E2E6E9"/>
                </a:solidFill>
                <a:latin typeface="Montserrat Bold" pitchFamily="34" charset="0"/>
                <a:ea typeface="Montserrat Bold" pitchFamily="34" charset="-122"/>
                <a:cs typeface="Montserrat Bold" pitchFamily="34" charset="-120"/>
              </a:rPr>
              <a:t>2</a:t>
            </a:r>
            <a:endParaRPr lang="en-US" sz="2650" dirty="0"/>
          </a:p>
        </p:txBody>
      </p:sp>
      <p:sp>
        <p:nvSpPr>
          <p:cNvPr id="9" name="Text 7"/>
          <p:cNvSpPr/>
          <p:nvPr/>
        </p:nvSpPr>
        <p:spPr>
          <a:xfrm>
            <a:off x="6156246" y="2608540"/>
            <a:ext cx="3066693"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Image Preprocessing</a:t>
            </a:r>
            <a:endParaRPr lang="en-US" sz="2200" dirty="0"/>
          </a:p>
        </p:txBody>
      </p:sp>
      <p:sp>
        <p:nvSpPr>
          <p:cNvPr id="10" name="Text 8"/>
          <p:cNvSpPr/>
          <p:nvPr/>
        </p:nvSpPr>
        <p:spPr>
          <a:xfrm>
            <a:off x="6156246" y="3107293"/>
            <a:ext cx="3119914" cy="1852017"/>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Techniques such as noise reduction, color correction, and perspective transformation will be applied to the acquired images.</a:t>
            </a:r>
            <a:endParaRPr lang="en-US" sz="1900" dirty="0"/>
          </a:p>
        </p:txBody>
      </p:sp>
      <p:sp>
        <p:nvSpPr>
          <p:cNvPr id="11" name="Shape 9"/>
          <p:cNvSpPr/>
          <p:nvPr/>
        </p:nvSpPr>
        <p:spPr>
          <a:xfrm>
            <a:off x="9522976" y="2608540"/>
            <a:ext cx="555427" cy="555427"/>
          </a:xfrm>
          <a:prstGeom prst="roundRect">
            <a:avLst>
              <a:gd name="adj" fmla="val 6668"/>
            </a:avLst>
          </a:prstGeom>
          <a:solidFill>
            <a:srgbClr val="303132"/>
          </a:solidFill>
          <a:ln/>
        </p:spPr>
      </p:sp>
      <p:sp>
        <p:nvSpPr>
          <p:cNvPr id="12" name="Text 10"/>
          <p:cNvSpPr/>
          <p:nvPr/>
        </p:nvSpPr>
        <p:spPr>
          <a:xfrm>
            <a:off x="9702641" y="2717840"/>
            <a:ext cx="195977"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E2E6E9"/>
                </a:solidFill>
                <a:latin typeface="Montserrat Bold" pitchFamily="34" charset="0"/>
                <a:ea typeface="Montserrat Bold" pitchFamily="34" charset="-122"/>
                <a:cs typeface="Montserrat Bold" pitchFamily="34" charset="-120"/>
              </a:rPr>
              <a:t>3</a:t>
            </a:r>
            <a:endParaRPr lang="en-US" sz="2650" dirty="0"/>
          </a:p>
        </p:txBody>
      </p:sp>
      <p:sp>
        <p:nvSpPr>
          <p:cNvPr id="13" name="Text 11"/>
          <p:cNvSpPr/>
          <p:nvPr/>
        </p:nvSpPr>
        <p:spPr>
          <a:xfrm>
            <a:off x="10325219" y="2608540"/>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Object Detection</a:t>
            </a:r>
            <a:endParaRPr lang="en-US" sz="2200" dirty="0"/>
          </a:p>
        </p:txBody>
      </p:sp>
      <p:sp>
        <p:nvSpPr>
          <p:cNvPr id="14" name="Text 12"/>
          <p:cNvSpPr/>
          <p:nvPr/>
        </p:nvSpPr>
        <p:spPr>
          <a:xfrm>
            <a:off x="10325219" y="3107293"/>
            <a:ext cx="3119914" cy="1481614"/>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Advanced object detection algorithms will be used to identify vehicles in the parking area.</a:t>
            </a:r>
            <a:endParaRPr lang="en-US" sz="1900" dirty="0"/>
          </a:p>
        </p:txBody>
      </p:sp>
      <p:sp>
        <p:nvSpPr>
          <p:cNvPr id="15" name="Shape 13"/>
          <p:cNvSpPr/>
          <p:nvPr/>
        </p:nvSpPr>
        <p:spPr>
          <a:xfrm>
            <a:off x="1185029" y="5483781"/>
            <a:ext cx="555427" cy="555427"/>
          </a:xfrm>
          <a:prstGeom prst="roundRect">
            <a:avLst>
              <a:gd name="adj" fmla="val 6668"/>
            </a:avLst>
          </a:prstGeom>
          <a:solidFill>
            <a:srgbClr val="303132"/>
          </a:solidFill>
          <a:ln/>
        </p:spPr>
      </p:sp>
      <p:sp>
        <p:nvSpPr>
          <p:cNvPr id="16" name="Text 14"/>
          <p:cNvSpPr/>
          <p:nvPr/>
        </p:nvSpPr>
        <p:spPr>
          <a:xfrm>
            <a:off x="1348383" y="5593080"/>
            <a:ext cx="228600"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E2E6E9"/>
                </a:solidFill>
                <a:latin typeface="Montserrat Bold" pitchFamily="34" charset="0"/>
                <a:ea typeface="Montserrat Bold" pitchFamily="34" charset="-122"/>
                <a:cs typeface="Montserrat Bold" pitchFamily="34" charset="-120"/>
              </a:rPr>
              <a:t>4</a:t>
            </a:r>
            <a:endParaRPr lang="en-US" sz="2650" dirty="0"/>
          </a:p>
        </p:txBody>
      </p:sp>
      <p:sp>
        <p:nvSpPr>
          <p:cNvPr id="17" name="Text 15"/>
          <p:cNvSpPr/>
          <p:nvPr/>
        </p:nvSpPr>
        <p:spPr>
          <a:xfrm>
            <a:off x="1987272" y="5483781"/>
            <a:ext cx="280547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Object Tracking</a:t>
            </a:r>
            <a:endParaRPr lang="en-US" sz="2200" dirty="0"/>
          </a:p>
        </p:txBody>
      </p:sp>
      <p:sp>
        <p:nvSpPr>
          <p:cNvPr id="18" name="Text 16"/>
          <p:cNvSpPr/>
          <p:nvPr/>
        </p:nvSpPr>
        <p:spPr>
          <a:xfrm>
            <a:off x="1987272" y="5982533"/>
            <a:ext cx="5204460" cy="1111210"/>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Tracking algorithms will be employed to monitor the movement and occupancy of vehicles in the parking spaces.</a:t>
            </a:r>
            <a:endParaRPr lang="en-US" sz="1900" dirty="0"/>
          </a:p>
        </p:txBody>
      </p:sp>
      <p:sp>
        <p:nvSpPr>
          <p:cNvPr id="19" name="Shape 17"/>
          <p:cNvSpPr/>
          <p:nvPr/>
        </p:nvSpPr>
        <p:spPr>
          <a:xfrm>
            <a:off x="7438549" y="5483781"/>
            <a:ext cx="555427" cy="555427"/>
          </a:xfrm>
          <a:prstGeom prst="roundRect">
            <a:avLst>
              <a:gd name="adj" fmla="val 6668"/>
            </a:avLst>
          </a:prstGeom>
          <a:solidFill>
            <a:srgbClr val="303132"/>
          </a:solidFill>
          <a:ln/>
        </p:spPr>
      </p:sp>
      <p:sp>
        <p:nvSpPr>
          <p:cNvPr id="20" name="Text 18"/>
          <p:cNvSpPr/>
          <p:nvPr/>
        </p:nvSpPr>
        <p:spPr>
          <a:xfrm>
            <a:off x="7617738" y="5593080"/>
            <a:ext cx="196929" cy="336709"/>
          </a:xfrm>
          <a:prstGeom prst="rect">
            <a:avLst/>
          </a:prstGeom>
          <a:noFill/>
          <a:ln/>
        </p:spPr>
        <p:txBody>
          <a:bodyPr wrap="none" lIns="0" tIns="0" rIns="0" bIns="0" rtlCol="0" anchor="t"/>
          <a:lstStyle/>
          <a:p>
            <a:pPr algn="ctr" indent="0" marL="0">
              <a:lnSpc>
                <a:spcPts val="2650"/>
              </a:lnSpc>
              <a:buNone/>
            </a:pPr>
            <a:r>
              <a:rPr lang="en-US" sz="2650" b="1" spc="-27" kern="0" dirty="0">
                <a:solidFill>
                  <a:srgbClr val="E2E6E9"/>
                </a:solidFill>
                <a:latin typeface="Montserrat Bold" pitchFamily="34" charset="0"/>
                <a:ea typeface="Montserrat Bold" pitchFamily="34" charset="-122"/>
                <a:cs typeface="Montserrat Bold" pitchFamily="34" charset="-120"/>
              </a:rPr>
              <a:t>5</a:t>
            </a:r>
            <a:endParaRPr lang="en-US" sz="2650" dirty="0"/>
          </a:p>
        </p:txBody>
      </p:sp>
      <p:sp>
        <p:nvSpPr>
          <p:cNvPr id="21" name="Text 19"/>
          <p:cNvSpPr/>
          <p:nvPr/>
        </p:nvSpPr>
        <p:spPr>
          <a:xfrm>
            <a:off x="8240792" y="5483781"/>
            <a:ext cx="3586282" cy="350639"/>
          </a:xfrm>
          <a:prstGeom prst="rect">
            <a:avLst/>
          </a:prstGeom>
          <a:noFill/>
          <a:ln/>
        </p:spPr>
        <p:txBody>
          <a:bodyPr wrap="none" lIns="0" tIns="0" rIns="0" bIns="0" rtlCol="0" anchor="t"/>
          <a:lstStyle/>
          <a:p>
            <a:pPr indent="0" marL="0">
              <a:lnSpc>
                <a:spcPts val="2750"/>
              </a:lnSpc>
              <a:buNone/>
            </a:pPr>
            <a:r>
              <a:rPr lang="en-US" sz="2200" b="1" spc="-22" kern="0" dirty="0">
                <a:solidFill>
                  <a:srgbClr val="E2E6E9"/>
                </a:solidFill>
                <a:latin typeface="Montserrat Bold" pitchFamily="34" charset="0"/>
                <a:ea typeface="Montserrat Bold" pitchFamily="34" charset="-122"/>
                <a:cs typeface="Montserrat Bold" pitchFamily="34" charset="-120"/>
              </a:rPr>
              <a:t>Parking Space Detection</a:t>
            </a:r>
            <a:endParaRPr lang="en-US" sz="2200" dirty="0"/>
          </a:p>
        </p:txBody>
      </p:sp>
      <p:sp>
        <p:nvSpPr>
          <p:cNvPr id="22" name="Text 20"/>
          <p:cNvSpPr/>
          <p:nvPr/>
        </p:nvSpPr>
        <p:spPr>
          <a:xfrm>
            <a:off x="8240792" y="5982533"/>
            <a:ext cx="5204460" cy="740807"/>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The system will detect and delineate individual parking spaces within the acquired images.</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85029" y="821888"/>
            <a:ext cx="5329714" cy="666155"/>
          </a:xfrm>
          <a:prstGeom prst="rect">
            <a:avLst/>
          </a:prstGeom>
          <a:noFill/>
          <a:ln/>
        </p:spPr>
        <p:txBody>
          <a:bodyPr wrap="none" lIns="0" tIns="0" rIns="0" bIns="0" rtlCol="0" anchor="t"/>
          <a:lstStyle/>
          <a:p>
            <a:pPr indent="0" marL="0">
              <a:lnSpc>
                <a:spcPts val="5200"/>
              </a:lnSpc>
              <a:buNone/>
            </a:pPr>
            <a:r>
              <a:rPr lang="en-US" sz="4150" b="1" spc="-42" kern="0" dirty="0">
                <a:solidFill>
                  <a:srgbClr val="FFFFFF"/>
                </a:solidFill>
                <a:latin typeface="Montserrat Bold" pitchFamily="34" charset="0"/>
                <a:ea typeface="Montserrat Bold" pitchFamily="34" charset="-122"/>
                <a:cs typeface="Montserrat Bold" pitchFamily="34" charset="-120"/>
              </a:rPr>
              <a:t>Motivation</a:t>
            </a:r>
            <a:endParaRPr lang="en-US" sz="4150" dirty="0"/>
          </a:p>
        </p:txBody>
      </p:sp>
      <p:sp>
        <p:nvSpPr>
          <p:cNvPr id="3" name="Text 1"/>
          <p:cNvSpPr/>
          <p:nvPr/>
        </p:nvSpPr>
        <p:spPr>
          <a:xfrm>
            <a:off x="1185029" y="2074188"/>
            <a:ext cx="3706177" cy="666036"/>
          </a:xfrm>
          <a:prstGeom prst="rect">
            <a:avLst/>
          </a:prstGeom>
          <a:noFill/>
          <a:ln/>
        </p:spPr>
        <p:txBody>
          <a:bodyPr wrap="square" lIns="0" tIns="0" rIns="0" bIns="0" rtlCol="0" anchor="t"/>
          <a:lstStyle/>
          <a:p>
            <a:pPr indent="0" marL="0">
              <a:lnSpc>
                <a:spcPts val="2600"/>
              </a:lnSpc>
              <a:buNone/>
            </a:pPr>
            <a:r>
              <a:rPr lang="en-US" sz="2050" b="1" spc="-21" kern="0" dirty="0">
                <a:solidFill>
                  <a:srgbClr val="FFFFFF"/>
                </a:solidFill>
                <a:latin typeface="Montserrat Bold" pitchFamily="34" charset="0"/>
                <a:ea typeface="Montserrat Bold" pitchFamily="34" charset="-122"/>
                <a:cs typeface="Montserrat Bold" pitchFamily="34" charset="-120"/>
              </a:rPr>
              <a:t>Optimization of Parking Resources</a:t>
            </a:r>
            <a:endParaRPr lang="en-US" sz="2050" dirty="0"/>
          </a:p>
        </p:txBody>
      </p:sp>
      <p:sp>
        <p:nvSpPr>
          <p:cNvPr id="4" name="Text 2"/>
          <p:cNvSpPr/>
          <p:nvPr/>
        </p:nvSpPr>
        <p:spPr>
          <a:xfrm>
            <a:off x="1185029" y="2974658"/>
            <a:ext cx="3706177" cy="4221956"/>
          </a:xfrm>
          <a:prstGeom prst="rect">
            <a:avLst/>
          </a:prstGeom>
          <a:noFill/>
          <a:ln/>
        </p:spPr>
        <p:txBody>
          <a:bodyPr wrap="square" lIns="0" tIns="0" rIns="0" bIns="0" rtlCol="0" anchor="t"/>
          <a:lstStyle/>
          <a:p>
            <a:pPr indent="0" marL="0">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Many parking facilities, including garages, lots, and street parking, suffer from underutilization or overutilization of parking spaces. This inefficiency results in wasted space, revenue loss for parking operators, and frustration for drivers. By accurately monitoring parking space occupancy, the project seeks to optimize the utilization of parking resources, maximizing efficiency and revenue generation.</a:t>
            </a:r>
            <a:endParaRPr lang="en-US" sz="1800" dirty="0"/>
          </a:p>
        </p:txBody>
      </p:sp>
      <p:sp>
        <p:nvSpPr>
          <p:cNvPr id="5" name="Text 3"/>
          <p:cNvSpPr/>
          <p:nvPr/>
        </p:nvSpPr>
        <p:spPr>
          <a:xfrm>
            <a:off x="5470803" y="2074188"/>
            <a:ext cx="3684746" cy="333018"/>
          </a:xfrm>
          <a:prstGeom prst="rect">
            <a:avLst/>
          </a:prstGeom>
          <a:noFill/>
          <a:ln/>
        </p:spPr>
        <p:txBody>
          <a:bodyPr wrap="none" lIns="0" tIns="0" rIns="0" bIns="0" rtlCol="0" anchor="t"/>
          <a:lstStyle/>
          <a:p>
            <a:pPr indent="0" marL="0">
              <a:lnSpc>
                <a:spcPts val="2600"/>
              </a:lnSpc>
              <a:buNone/>
            </a:pPr>
            <a:r>
              <a:rPr lang="en-US" sz="2050" b="1" spc="-21" kern="0" dirty="0">
                <a:solidFill>
                  <a:srgbClr val="FFFFFF"/>
                </a:solidFill>
                <a:latin typeface="Montserrat Bold" pitchFamily="34" charset="0"/>
                <a:ea typeface="Montserrat Bold" pitchFamily="34" charset="-122"/>
                <a:cs typeface="Montserrat Bold" pitchFamily="34" charset="-120"/>
              </a:rPr>
              <a:t>Enhanced User Experience</a:t>
            </a:r>
            <a:endParaRPr lang="en-US" sz="2050" dirty="0"/>
          </a:p>
        </p:txBody>
      </p:sp>
      <p:sp>
        <p:nvSpPr>
          <p:cNvPr id="6" name="Text 4"/>
          <p:cNvSpPr/>
          <p:nvPr/>
        </p:nvSpPr>
        <p:spPr>
          <a:xfrm>
            <a:off x="5470803" y="2641640"/>
            <a:ext cx="3704987" cy="3518297"/>
          </a:xfrm>
          <a:prstGeom prst="rect">
            <a:avLst/>
          </a:prstGeom>
          <a:noFill/>
          <a:ln/>
        </p:spPr>
        <p:txBody>
          <a:bodyPr wrap="square" lIns="0" tIns="0" rIns="0" bIns="0" rtlCol="0" anchor="t"/>
          <a:lstStyle/>
          <a:p>
            <a:pPr indent="0" marL="0">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Finding parking spaces can be a stressful and time-consuming experience for drivers, especially in busy urban areas. By providing drivers with real-time information on parking space availability, the project aims to enhance the user experience, reducing search times, minimizing frustration, and improving overall satisfaction with urban mobility.</a:t>
            </a:r>
            <a:endParaRPr lang="en-US" sz="1800" dirty="0"/>
          </a:p>
        </p:txBody>
      </p:sp>
      <p:sp>
        <p:nvSpPr>
          <p:cNvPr id="7" name="Text 5"/>
          <p:cNvSpPr/>
          <p:nvPr/>
        </p:nvSpPr>
        <p:spPr>
          <a:xfrm>
            <a:off x="9755386" y="2074188"/>
            <a:ext cx="2856309" cy="333018"/>
          </a:xfrm>
          <a:prstGeom prst="rect">
            <a:avLst/>
          </a:prstGeom>
          <a:noFill/>
          <a:ln/>
        </p:spPr>
        <p:txBody>
          <a:bodyPr wrap="none" lIns="0" tIns="0" rIns="0" bIns="0" rtlCol="0" anchor="t"/>
          <a:lstStyle/>
          <a:p>
            <a:pPr indent="0" marL="0">
              <a:lnSpc>
                <a:spcPts val="2600"/>
              </a:lnSpc>
              <a:buNone/>
            </a:pPr>
            <a:r>
              <a:rPr lang="en-US" sz="2050" b="1" spc="-21" kern="0" dirty="0">
                <a:solidFill>
                  <a:srgbClr val="FFFFFF"/>
                </a:solidFill>
                <a:latin typeface="Montserrat Bold" pitchFamily="34" charset="0"/>
                <a:ea typeface="Montserrat Bold" pitchFamily="34" charset="-122"/>
                <a:cs typeface="Montserrat Bold" pitchFamily="34" charset="-120"/>
              </a:rPr>
              <a:t>Smart City Initiatives</a:t>
            </a:r>
            <a:endParaRPr lang="en-US" sz="2050" dirty="0"/>
          </a:p>
        </p:txBody>
      </p:sp>
      <p:sp>
        <p:nvSpPr>
          <p:cNvPr id="8" name="Text 6"/>
          <p:cNvSpPr/>
          <p:nvPr/>
        </p:nvSpPr>
        <p:spPr>
          <a:xfrm>
            <a:off x="9755386" y="2641640"/>
            <a:ext cx="3704987" cy="3870127"/>
          </a:xfrm>
          <a:prstGeom prst="rect">
            <a:avLst/>
          </a:prstGeom>
          <a:noFill/>
          <a:ln/>
        </p:spPr>
        <p:txBody>
          <a:bodyPr wrap="square" lIns="0" tIns="0" rIns="0" bIns="0" rtlCol="0" anchor="t"/>
          <a:lstStyle/>
          <a:p>
            <a:pPr indent="0" marL="0">
              <a:lnSpc>
                <a:spcPts val="2750"/>
              </a:lnSpc>
              <a:buNone/>
            </a:pPr>
            <a:r>
              <a:rPr lang="en-US" sz="1800" dirty="0">
                <a:solidFill>
                  <a:srgbClr val="E2E6E9"/>
                </a:solidFill>
                <a:latin typeface="Source Sans Pro" pitchFamily="34" charset="0"/>
                <a:ea typeface="Source Sans Pro" pitchFamily="34" charset="-122"/>
                <a:cs typeface="Source Sans Pro" pitchFamily="34" charset="-120"/>
              </a:rPr>
              <a:t>The project aligns with broader smart city initiatives aimed at leveraging technology to improve urban infrastructure and services. By developing an intelligent parking management system, the project contributes to the creation of smarter, more sustainable cities, where efficient parking solutions play a crucial role in enhancing the quality of life for residents and visitors.</a:t>
            </a: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85029" y="1006078"/>
            <a:ext cx="5611058" cy="701397"/>
          </a:xfrm>
          <a:prstGeom prst="rect">
            <a:avLst/>
          </a:prstGeom>
          <a:noFill/>
          <a:ln/>
        </p:spPr>
        <p:txBody>
          <a:bodyPr wrap="none" lIns="0" tIns="0" rIns="0" bIns="0" rtlCol="0" anchor="t"/>
          <a:lstStyle/>
          <a:p>
            <a:pPr indent="0" marL="0">
              <a:lnSpc>
                <a:spcPts val="5500"/>
              </a:lnSpc>
              <a:buNone/>
            </a:pPr>
            <a:r>
              <a:rPr lang="en-US" sz="4400" b="1" spc="-44" kern="0" dirty="0">
                <a:solidFill>
                  <a:srgbClr val="FFFFFF"/>
                </a:solidFill>
                <a:latin typeface="Montserrat Bold" pitchFamily="34" charset="0"/>
                <a:ea typeface="Montserrat Bold" pitchFamily="34" charset="-122"/>
                <a:cs typeface="Montserrat Bold" pitchFamily="34" charset="-120"/>
              </a:rPr>
              <a:t>Motivation</a:t>
            </a:r>
            <a:endParaRPr lang="en-US" sz="4400" dirty="0"/>
          </a:p>
        </p:txBody>
      </p:sp>
      <p:sp>
        <p:nvSpPr>
          <p:cNvPr id="3" name="Text 1"/>
          <p:cNvSpPr/>
          <p:nvPr/>
        </p:nvSpPr>
        <p:spPr>
          <a:xfrm>
            <a:off x="1185029" y="2077760"/>
            <a:ext cx="5554266" cy="350639"/>
          </a:xfrm>
          <a:prstGeom prst="rect">
            <a:avLst/>
          </a:prstGeom>
          <a:noFill/>
          <a:ln/>
        </p:spPr>
        <p:txBody>
          <a:bodyPr wrap="none" lIns="0" tIns="0" rIns="0" bIns="0" rtlCol="0" anchor="t"/>
          <a:lstStyle/>
          <a:p>
            <a:pPr indent="0" marL="0">
              <a:lnSpc>
                <a:spcPts val="2750"/>
              </a:lnSpc>
              <a:buNone/>
            </a:pPr>
            <a:r>
              <a:rPr lang="en-US" sz="2200" b="1" spc="-22" kern="0" dirty="0">
                <a:solidFill>
                  <a:srgbClr val="FFFFFF"/>
                </a:solidFill>
                <a:latin typeface="Montserrat Bold" pitchFamily="34" charset="0"/>
                <a:ea typeface="Montserrat Bold" pitchFamily="34" charset="-122"/>
                <a:cs typeface="Montserrat Bold" pitchFamily="34" charset="-120"/>
              </a:rPr>
              <a:t>Environmental and Economic Benefits</a:t>
            </a:r>
            <a:endParaRPr lang="en-US" sz="2200" dirty="0"/>
          </a:p>
        </p:txBody>
      </p:sp>
      <p:sp>
        <p:nvSpPr>
          <p:cNvPr id="4" name="Text 2"/>
          <p:cNvSpPr/>
          <p:nvPr/>
        </p:nvSpPr>
        <p:spPr>
          <a:xfrm>
            <a:off x="1185029" y="2798683"/>
            <a:ext cx="12260223" cy="1852017"/>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Inefficient parking management contributes to increased pollution and greenhouse gas emissions through prolonged vehicle idling and circling in search of parking. By reducing search times and congestion, the project has the potential to decrease fuel consumption, lower emissions, and mitigate environmental impact. Additionally, optimizing parking resources can lead to economic benefits for cities, businesses, and individuals through increased revenue and productivity.</a:t>
            </a:r>
            <a:endParaRPr lang="en-US" sz="1900" dirty="0"/>
          </a:p>
        </p:txBody>
      </p:sp>
      <p:sp>
        <p:nvSpPr>
          <p:cNvPr id="5" name="Text 3"/>
          <p:cNvSpPr/>
          <p:nvPr/>
        </p:nvSpPr>
        <p:spPr>
          <a:xfrm>
            <a:off x="1185029" y="5020985"/>
            <a:ext cx="6220420" cy="350639"/>
          </a:xfrm>
          <a:prstGeom prst="rect">
            <a:avLst/>
          </a:prstGeom>
          <a:noFill/>
          <a:ln/>
        </p:spPr>
        <p:txBody>
          <a:bodyPr wrap="none" lIns="0" tIns="0" rIns="0" bIns="0" rtlCol="0" anchor="t"/>
          <a:lstStyle/>
          <a:p>
            <a:pPr indent="0" marL="0">
              <a:lnSpc>
                <a:spcPts val="2750"/>
              </a:lnSpc>
              <a:buNone/>
            </a:pPr>
            <a:r>
              <a:rPr lang="en-US" sz="2200" b="1" spc="-22" kern="0" dirty="0">
                <a:solidFill>
                  <a:srgbClr val="FFFFFF"/>
                </a:solidFill>
                <a:latin typeface="Montserrat Bold" pitchFamily="34" charset="0"/>
                <a:ea typeface="Montserrat Bold" pitchFamily="34" charset="-122"/>
                <a:cs typeface="Montserrat Bold" pitchFamily="34" charset="-120"/>
              </a:rPr>
              <a:t>Advancements in Digital Image Processing</a:t>
            </a:r>
            <a:endParaRPr lang="en-US" sz="2200" dirty="0"/>
          </a:p>
        </p:txBody>
      </p:sp>
      <p:sp>
        <p:nvSpPr>
          <p:cNvPr id="6" name="Text 4"/>
          <p:cNvSpPr/>
          <p:nvPr/>
        </p:nvSpPr>
        <p:spPr>
          <a:xfrm>
            <a:off x="1185029" y="5741908"/>
            <a:ext cx="12260223" cy="1481614"/>
          </a:xfrm>
          <a:prstGeom prst="rect">
            <a:avLst/>
          </a:prstGeom>
          <a:noFill/>
          <a:ln/>
        </p:spPr>
        <p:txBody>
          <a:bodyPr wrap="square" lIns="0" tIns="0" rIns="0" bIns="0" rtlCol="0" anchor="t"/>
          <a:lstStyle/>
          <a:p>
            <a:pPr indent="0" marL="0">
              <a:lnSpc>
                <a:spcPts val="2900"/>
              </a:lnSpc>
              <a:buNone/>
            </a:pPr>
            <a:r>
              <a:rPr lang="en-US" sz="1900" dirty="0">
                <a:solidFill>
                  <a:srgbClr val="E2E6E9"/>
                </a:solidFill>
                <a:latin typeface="Source Sans Pro" pitchFamily="34" charset="0"/>
                <a:ea typeface="Source Sans Pro" pitchFamily="34" charset="-122"/>
                <a:cs typeface="Source Sans Pro" pitchFamily="34" charset="-120"/>
              </a:rPr>
              <a:t>Recent advancements in digital image processing technologies, including object detection, tracking, and machine learning algorithms, present new opportunities for developing innovative parking management solutions. By leveraging these technologies, the project aims to create a sophisticated parking space counter capable of accurately monitoring parking space occupancy in real-time.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32577"/>
          </a:xfrm>
          <a:prstGeom prst="rect">
            <a:avLst/>
          </a:prstGeom>
        </p:spPr>
      </p:pic>
      <p:sp>
        <p:nvSpPr>
          <p:cNvPr id="3" name="Text 0"/>
          <p:cNvSpPr/>
          <p:nvPr/>
        </p:nvSpPr>
        <p:spPr>
          <a:xfrm>
            <a:off x="802600" y="630555"/>
            <a:ext cx="6279833" cy="651391"/>
          </a:xfrm>
          <a:prstGeom prst="rect">
            <a:avLst/>
          </a:prstGeom>
          <a:noFill/>
          <a:ln/>
        </p:spPr>
        <p:txBody>
          <a:bodyPr wrap="none" lIns="0" tIns="0" rIns="0" bIns="0" rtlCol="0" anchor="t"/>
          <a:lstStyle/>
          <a:p>
            <a:pPr indent="0" marL="0">
              <a:lnSpc>
                <a:spcPts val="5100"/>
              </a:lnSpc>
              <a:buNone/>
            </a:pPr>
            <a:r>
              <a:rPr lang="en-US" sz="4100" b="1" spc="-41" kern="0" dirty="0">
                <a:solidFill>
                  <a:srgbClr val="FFFFFF"/>
                </a:solidFill>
                <a:latin typeface="Montserrat Bold" pitchFamily="34" charset="0"/>
                <a:ea typeface="Montserrat Bold" pitchFamily="34" charset="-122"/>
                <a:cs typeface="Montserrat Bold" pitchFamily="34" charset="-120"/>
              </a:rPr>
              <a:t>Proposed Methodology</a:t>
            </a:r>
            <a:endParaRPr lang="en-US" sz="4100" dirty="0"/>
          </a:p>
        </p:txBody>
      </p:sp>
      <p:sp>
        <p:nvSpPr>
          <p:cNvPr id="4" name="Shape 1"/>
          <p:cNvSpPr/>
          <p:nvPr/>
        </p:nvSpPr>
        <p:spPr>
          <a:xfrm>
            <a:off x="1131332" y="1625918"/>
            <a:ext cx="30480" cy="5976104"/>
          </a:xfrm>
          <a:prstGeom prst="roundRect">
            <a:avLst>
              <a:gd name="adj" fmla="val 112857"/>
            </a:avLst>
          </a:prstGeom>
          <a:solidFill>
            <a:srgbClr val="494A4B"/>
          </a:solidFill>
          <a:ln/>
        </p:spPr>
      </p:sp>
      <p:sp>
        <p:nvSpPr>
          <p:cNvPr id="5" name="Shape 2"/>
          <p:cNvSpPr/>
          <p:nvPr/>
        </p:nvSpPr>
        <p:spPr>
          <a:xfrm>
            <a:off x="1374041" y="2126456"/>
            <a:ext cx="802600" cy="30480"/>
          </a:xfrm>
          <a:prstGeom prst="roundRect">
            <a:avLst>
              <a:gd name="adj" fmla="val 112857"/>
            </a:avLst>
          </a:prstGeom>
          <a:solidFill>
            <a:srgbClr val="494A4B"/>
          </a:solidFill>
          <a:ln/>
        </p:spPr>
      </p:sp>
      <p:sp>
        <p:nvSpPr>
          <p:cNvPr id="6" name="Shape 3"/>
          <p:cNvSpPr/>
          <p:nvPr/>
        </p:nvSpPr>
        <p:spPr>
          <a:xfrm>
            <a:off x="888623" y="1883807"/>
            <a:ext cx="515898" cy="515898"/>
          </a:xfrm>
          <a:prstGeom prst="roundRect">
            <a:avLst>
              <a:gd name="adj" fmla="val 6668"/>
            </a:avLst>
          </a:prstGeom>
          <a:solidFill>
            <a:srgbClr val="303132"/>
          </a:solidFill>
          <a:ln/>
        </p:spPr>
      </p:sp>
      <p:sp>
        <p:nvSpPr>
          <p:cNvPr id="7" name="Text 4"/>
          <p:cNvSpPr/>
          <p:nvPr/>
        </p:nvSpPr>
        <p:spPr>
          <a:xfrm>
            <a:off x="1086862" y="1985367"/>
            <a:ext cx="119420" cy="312658"/>
          </a:xfrm>
          <a:prstGeom prst="rect">
            <a:avLst/>
          </a:prstGeom>
          <a:noFill/>
          <a:ln/>
        </p:spPr>
        <p:txBody>
          <a:bodyPr wrap="none" lIns="0" tIns="0" rIns="0" bIns="0" rtlCol="0" anchor="t"/>
          <a:lstStyle/>
          <a:p>
            <a:pPr algn="ctr" indent="0" marL="0">
              <a:lnSpc>
                <a:spcPts val="2450"/>
              </a:lnSpc>
              <a:buNone/>
            </a:pPr>
            <a:r>
              <a:rPr lang="en-US" sz="2450" b="1" spc="-25" kern="0" dirty="0">
                <a:solidFill>
                  <a:srgbClr val="E2E6E9"/>
                </a:solidFill>
                <a:latin typeface="Montserrat Bold" pitchFamily="34" charset="0"/>
                <a:ea typeface="Montserrat Bold" pitchFamily="34" charset="-122"/>
                <a:cs typeface="Montserrat Bold" pitchFamily="34" charset="-120"/>
              </a:rPr>
              <a:t>1</a:t>
            </a:r>
            <a:endParaRPr lang="en-US" sz="2450" dirty="0"/>
          </a:p>
        </p:txBody>
      </p:sp>
      <p:sp>
        <p:nvSpPr>
          <p:cNvPr id="8" name="Text 5"/>
          <p:cNvSpPr/>
          <p:nvPr/>
        </p:nvSpPr>
        <p:spPr>
          <a:xfrm>
            <a:off x="2407801" y="1855232"/>
            <a:ext cx="5849183" cy="325755"/>
          </a:xfrm>
          <a:prstGeom prst="rect">
            <a:avLst/>
          </a:prstGeom>
          <a:noFill/>
          <a:ln/>
        </p:spPr>
        <p:txBody>
          <a:bodyPr wrap="none" lIns="0" tIns="0" rIns="0" bIns="0" rtlCol="0" anchor="t"/>
          <a:lstStyle/>
          <a:p>
            <a:pPr algn="l" indent="0" marL="0">
              <a:lnSpc>
                <a:spcPts val="2550"/>
              </a:lnSpc>
              <a:buNone/>
            </a:pPr>
            <a:r>
              <a:rPr lang="en-US" sz="2050" b="1" spc="-21" kern="0" dirty="0">
                <a:solidFill>
                  <a:srgbClr val="E2E6E9"/>
                </a:solidFill>
                <a:latin typeface="Montserrat Bold" pitchFamily="34" charset="0"/>
                <a:ea typeface="Montserrat Bold" pitchFamily="34" charset="-122"/>
                <a:cs typeface="Montserrat Bold" pitchFamily="34" charset="-120"/>
              </a:rPr>
              <a:t>Project Planning and Requirement Analysis</a:t>
            </a:r>
            <a:endParaRPr lang="en-US" sz="2050" dirty="0"/>
          </a:p>
        </p:txBody>
      </p:sp>
      <p:sp>
        <p:nvSpPr>
          <p:cNvPr id="9" name="Text 6"/>
          <p:cNvSpPr/>
          <p:nvPr/>
        </p:nvSpPr>
        <p:spPr>
          <a:xfrm>
            <a:off x="2407801" y="2318504"/>
            <a:ext cx="7762399" cy="1031915"/>
          </a:xfrm>
          <a:prstGeom prst="rect">
            <a:avLst/>
          </a:prstGeom>
          <a:noFill/>
          <a:ln/>
        </p:spPr>
        <p:txBody>
          <a:bodyPr wrap="square" lIns="0" tIns="0" rIns="0" bIns="0" rtlCol="0" anchor="t"/>
          <a:lstStyle/>
          <a:p>
            <a:pPr algn="l"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The project will begin with a thorough planning phase to define the system requirements, identify key stakeholders, and establish project goals and milestones.</a:t>
            </a:r>
            <a:endParaRPr lang="en-US" sz="1800" dirty="0"/>
          </a:p>
        </p:txBody>
      </p:sp>
      <p:sp>
        <p:nvSpPr>
          <p:cNvPr id="10" name="Shape 7"/>
          <p:cNvSpPr/>
          <p:nvPr/>
        </p:nvSpPr>
        <p:spPr>
          <a:xfrm>
            <a:off x="1374041" y="4309586"/>
            <a:ext cx="802600" cy="30480"/>
          </a:xfrm>
          <a:prstGeom prst="roundRect">
            <a:avLst>
              <a:gd name="adj" fmla="val 112857"/>
            </a:avLst>
          </a:prstGeom>
          <a:solidFill>
            <a:srgbClr val="494A4B"/>
          </a:solidFill>
          <a:ln/>
        </p:spPr>
      </p:sp>
      <p:sp>
        <p:nvSpPr>
          <p:cNvPr id="11" name="Shape 8"/>
          <p:cNvSpPr/>
          <p:nvPr/>
        </p:nvSpPr>
        <p:spPr>
          <a:xfrm>
            <a:off x="888623" y="4066937"/>
            <a:ext cx="515898" cy="515898"/>
          </a:xfrm>
          <a:prstGeom prst="roundRect">
            <a:avLst>
              <a:gd name="adj" fmla="val 6668"/>
            </a:avLst>
          </a:prstGeom>
          <a:solidFill>
            <a:srgbClr val="303132"/>
          </a:solidFill>
          <a:ln/>
        </p:spPr>
      </p:sp>
      <p:sp>
        <p:nvSpPr>
          <p:cNvPr id="12" name="Text 9"/>
          <p:cNvSpPr/>
          <p:nvPr/>
        </p:nvSpPr>
        <p:spPr>
          <a:xfrm>
            <a:off x="1055906" y="4168497"/>
            <a:ext cx="181332" cy="312658"/>
          </a:xfrm>
          <a:prstGeom prst="rect">
            <a:avLst/>
          </a:prstGeom>
          <a:noFill/>
          <a:ln/>
        </p:spPr>
        <p:txBody>
          <a:bodyPr wrap="none" lIns="0" tIns="0" rIns="0" bIns="0" rtlCol="0" anchor="t"/>
          <a:lstStyle/>
          <a:p>
            <a:pPr algn="ctr" indent="0" marL="0">
              <a:lnSpc>
                <a:spcPts val="2450"/>
              </a:lnSpc>
              <a:buNone/>
            </a:pPr>
            <a:r>
              <a:rPr lang="en-US" sz="2450" b="1" spc="-25" kern="0" dirty="0">
                <a:solidFill>
                  <a:srgbClr val="E2E6E9"/>
                </a:solidFill>
                <a:latin typeface="Montserrat Bold" pitchFamily="34" charset="0"/>
                <a:ea typeface="Montserrat Bold" pitchFamily="34" charset="-122"/>
                <a:cs typeface="Montserrat Bold" pitchFamily="34" charset="-120"/>
              </a:rPr>
              <a:t>2</a:t>
            </a:r>
            <a:endParaRPr lang="en-US" sz="2450" dirty="0"/>
          </a:p>
        </p:txBody>
      </p:sp>
      <p:sp>
        <p:nvSpPr>
          <p:cNvPr id="13" name="Text 10"/>
          <p:cNvSpPr/>
          <p:nvPr/>
        </p:nvSpPr>
        <p:spPr>
          <a:xfrm>
            <a:off x="2407801" y="4038362"/>
            <a:ext cx="4287441" cy="325755"/>
          </a:xfrm>
          <a:prstGeom prst="rect">
            <a:avLst/>
          </a:prstGeom>
          <a:noFill/>
          <a:ln/>
        </p:spPr>
        <p:txBody>
          <a:bodyPr wrap="none" lIns="0" tIns="0" rIns="0" bIns="0" rtlCol="0" anchor="t"/>
          <a:lstStyle/>
          <a:p>
            <a:pPr algn="l" indent="0" marL="0">
              <a:lnSpc>
                <a:spcPts val="2550"/>
              </a:lnSpc>
              <a:buNone/>
            </a:pPr>
            <a:r>
              <a:rPr lang="en-US" sz="2050" b="1" spc="-21" kern="0" dirty="0">
                <a:solidFill>
                  <a:srgbClr val="E2E6E9"/>
                </a:solidFill>
                <a:latin typeface="Montserrat Bold" pitchFamily="34" charset="0"/>
                <a:ea typeface="Montserrat Bold" pitchFamily="34" charset="-122"/>
                <a:cs typeface="Montserrat Bold" pitchFamily="34" charset="-120"/>
              </a:rPr>
              <a:t>Data Collection and Preparation</a:t>
            </a:r>
            <a:endParaRPr lang="en-US" sz="2050" dirty="0"/>
          </a:p>
        </p:txBody>
      </p:sp>
      <p:sp>
        <p:nvSpPr>
          <p:cNvPr id="14" name="Text 11"/>
          <p:cNvSpPr/>
          <p:nvPr/>
        </p:nvSpPr>
        <p:spPr>
          <a:xfrm>
            <a:off x="2407801" y="4501634"/>
            <a:ext cx="7762399" cy="1031915"/>
          </a:xfrm>
          <a:prstGeom prst="rect">
            <a:avLst/>
          </a:prstGeom>
          <a:noFill/>
          <a:ln/>
        </p:spPr>
        <p:txBody>
          <a:bodyPr wrap="square" lIns="0" tIns="0" rIns="0" bIns="0" rtlCol="0" anchor="t"/>
          <a:lstStyle/>
          <a:p>
            <a:pPr algn="l"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Acquiring suitable datasets of parking area images will be a crucial step, including the use of publicly available datasets, custom data collection, and synthetic data generation.</a:t>
            </a:r>
            <a:endParaRPr lang="en-US" sz="1800" dirty="0"/>
          </a:p>
        </p:txBody>
      </p:sp>
      <p:sp>
        <p:nvSpPr>
          <p:cNvPr id="15" name="Shape 12"/>
          <p:cNvSpPr/>
          <p:nvPr/>
        </p:nvSpPr>
        <p:spPr>
          <a:xfrm>
            <a:off x="1374041" y="6492716"/>
            <a:ext cx="802600" cy="30480"/>
          </a:xfrm>
          <a:prstGeom prst="roundRect">
            <a:avLst>
              <a:gd name="adj" fmla="val 112857"/>
            </a:avLst>
          </a:prstGeom>
          <a:solidFill>
            <a:srgbClr val="494A4B"/>
          </a:solidFill>
          <a:ln/>
        </p:spPr>
      </p:sp>
      <p:sp>
        <p:nvSpPr>
          <p:cNvPr id="16" name="Shape 13"/>
          <p:cNvSpPr/>
          <p:nvPr/>
        </p:nvSpPr>
        <p:spPr>
          <a:xfrm>
            <a:off x="888623" y="6250067"/>
            <a:ext cx="515898" cy="515898"/>
          </a:xfrm>
          <a:prstGeom prst="roundRect">
            <a:avLst>
              <a:gd name="adj" fmla="val 6668"/>
            </a:avLst>
          </a:prstGeom>
          <a:solidFill>
            <a:srgbClr val="303132"/>
          </a:solidFill>
          <a:ln/>
        </p:spPr>
      </p:sp>
      <p:sp>
        <p:nvSpPr>
          <p:cNvPr id="17" name="Text 14"/>
          <p:cNvSpPr/>
          <p:nvPr/>
        </p:nvSpPr>
        <p:spPr>
          <a:xfrm>
            <a:off x="1055549" y="6351627"/>
            <a:ext cx="181928" cy="312658"/>
          </a:xfrm>
          <a:prstGeom prst="rect">
            <a:avLst/>
          </a:prstGeom>
          <a:noFill/>
          <a:ln/>
        </p:spPr>
        <p:txBody>
          <a:bodyPr wrap="none" lIns="0" tIns="0" rIns="0" bIns="0" rtlCol="0" anchor="t"/>
          <a:lstStyle/>
          <a:p>
            <a:pPr algn="ctr" indent="0" marL="0">
              <a:lnSpc>
                <a:spcPts val="2450"/>
              </a:lnSpc>
              <a:buNone/>
            </a:pPr>
            <a:r>
              <a:rPr lang="en-US" sz="2450" b="1" spc="-25" kern="0" dirty="0">
                <a:solidFill>
                  <a:srgbClr val="E2E6E9"/>
                </a:solidFill>
                <a:latin typeface="Montserrat Bold" pitchFamily="34" charset="0"/>
                <a:ea typeface="Montserrat Bold" pitchFamily="34" charset="-122"/>
                <a:cs typeface="Montserrat Bold" pitchFamily="34" charset="-120"/>
              </a:rPr>
              <a:t>3</a:t>
            </a:r>
            <a:endParaRPr lang="en-US" sz="2450" dirty="0"/>
          </a:p>
        </p:txBody>
      </p:sp>
      <p:sp>
        <p:nvSpPr>
          <p:cNvPr id="18" name="Text 15"/>
          <p:cNvSpPr/>
          <p:nvPr/>
        </p:nvSpPr>
        <p:spPr>
          <a:xfrm>
            <a:off x="2407801" y="6221492"/>
            <a:ext cx="7534989" cy="325755"/>
          </a:xfrm>
          <a:prstGeom prst="rect">
            <a:avLst/>
          </a:prstGeom>
          <a:noFill/>
          <a:ln/>
        </p:spPr>
        <p:txBody>
          <a:bodyPr wrap="none" lIns="0" tIns="0" rIns="0" bIns="0" rtlCol="0" anchor="t"/>
          <a:lstStyle/>
          <a:p>
            <a:pPr algn="l" indent="0" marL="0">
              <a:lnSpc>
                <a:spcPts val="2550"/>
              </a:lnSpc>
              <a:buNone/>
            </a:pPr>
            <a:r>
              <a:rPr lang="en-US" sz="2050" b="1" spc="-21" kern="0" dirty="0">
                <a:solidFill>
                  <a:srgbClr val="E2E6E9"/>
                </a:solidFill>
                <a:latin typeface="Montserrat Bold" pitchFamily="34" charset="0"/>
                <a:ea typeface="Montserrat Bold" pitchFamily="34" charset="-122"/>
                <a:cs typeface="Montserrat Bold" pitchFamily="34" charset="-120"/>
              </a:rPr>
              <a:t>Parking Space Detection and Occupancy Determination</a:t>
            </a:r>
            <a:endParaRPr lang="en-US" sz="2050" dirty="0"/>
          </a:p>
        </p:txBody>
      </p:sp>
      <p:sp>
        <p:nvSpPr>
          <p:cNvPr id="19" name="Text 16"/>
          <p:cNvSpPr/>
          <p:nvPr/>
        </p:nvSpPr>
        <p:spPr>
          <a:xfrm>
            <a:off x="2407801" y="6684764"/>
            <a:ext cx="7762399" cy="687943"/>
          </a:xfrm>
          <a:prstGeom prst="rect">
            <a:avLst/>
          </a:prstGeom>
          <a:noFill/>
          <a:ln/>
        </p:spPr>
        <p:txBody>
          <a:bodyPr wrap="square" lIns="0" tIns="0" rIns="0" bIns="0" rtlCol="0" anchor="t"/>
          <a:lstStyle/>
          <a:p>
            <a:pPr algn="l" indent="0" marL="0">
              <a:lnSpc>
                <a:spcPts val="2700"/>
              </a:lnSpc>
              <a:buNone/>
            </a:pPr>
            <a:r>
              <a:rPr lang="en-US" sz="1800" dirty="0">
                <a:solidFill>
                  <a:srgbClr val="E2E6E9"/>
                </a:solidFill>
                <a:latin typeface="Source Sans Pro" pitchFamily="34" charset="0"/>
                <a:ea typeface="Source Sans Pro" pitchFamily="34" charset="-122"/>
                <a:cs typeface="Source Sans Pro" pitchFamily="34" charset="-120"/>
              </a:rPr>
              <a:t>The core of the system will involve algorithms for detecting individual parking spaces and monitoring their occupancy status in real-time.</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1185029" y="799505"/>
            <a:ext cx="5179457" cy="647343"/>
          </a:xfrm>
          <a:prstGeom prst="rect">
            <a:avLst/>
          </a:prstGeom>
          <a:noFill/>
          <a:ln/>
        </p:spPr>
        <p:txBody>
          <a:bodyPr wrap="none" lIns="0" tIns="0" rIns="0" bIns="0" rtlCol="0" anchor="t"/>
          <a:lstStyle/>
          <a:p>
            <a:pPr indent="0" marL="0">
              <a:lnSpc>
                <a:spcPts val="5050"/>
              </a:lnSpc>
              <a:buNone/>
            </a:pPr>
            <a:r>
              <a:rPr lang="en-US" sz="4050" b="1" spc="-41" kern="0" dirty="0">
                <a:solidFill>
                  <a:srgbClr val="FFFFFF"/>
                </a:solidFill>
                <a:latin typeface="Montserrat Bold" pitchFamily="34" charset="0"/>
                <a:ea typeface="Montserrat Bold" pitchFamily="34" charset="-122"/>
                <a:cs typeface="Montserrat Bold" pitchFamily="34" charset="-120"/>
              </a:rPr>
              <a:t>Datasets</a:t>
            </a:r>
            <a:endParaRPr lang="en-US" sz="4050" dirty="0"/>
          </a:p>
        </p:txBody>
      </p:sp>
      <p:sp>
        <p:nvSpPr>
          <p:cNvPr id="3" name="Text 1"/>
          <p:cNvSpPr/>
          <p:nvPr/>
        </p:nvSpPr>
        <p:spPr>
          <a:xfrm>
            <a:off x="1185029" y="2016562"/>
            <a:ext cx="12260223" cy="751999"/>
          </a:xfrm>
          <a:prstGeom prst="rect">
            <a:avLst/>
          </a:prstGeom>
          <a:noFill/>
          <a:ln/>
        </p:spPr>
        <p:txBody>
          <a:bodyPr wrap="none" lIns="0" tIns="0" rIns="0" bIns="0" rtlCol="0" anchor="t"/>
          <a:lstStyle/>
          <a:p>
            <a:pPr algn="ctr" indent="0" marL="0">
              <a:lnSpc>
                <a:spcPts val="5900"/>
              </a:lnSpc>
              <a:buNone/>
            </a:pPr>
            <a:r>
              <a:rPr lang="en-US" sz="5900" b="1" spc="-59" kern="0" dirty="0">
                <a:solidFill>
                  <a:srgbClr val="E2E6E9"/>
                </a:solidFill>
                <a:latin typeface="Montserrat Bold" pitchFamily="34" charset="0"/>
                <a:ea typeface="Montserrat Bold" pitchFamily="34" charset="-122"/>
                <a:cs typeface="Montserrat Bold" pitchFamily="34" charset="-120"/>
              </a:rPr>
              <a:t>—</a:t>
            </a:r>
            <a:endParaRPr lang="en-US" sz="5900" dirty="0"/>
          </a:p>
        </p:txBody>
      </p:sp>
      <p:sp>
        <p:nvSpPr>
          <p:cNvPr id="4" name="Text 2"/>
          <p:cNvSpPr/>
          <p:nvPr/>
        </p:nvSpPr>
        <p:spPr>
          <a:xfrm>
            <a:off x="1185029" y="3053358"/>
            <a:ext cx="12260223" cy="683657"/>
          </a:xfrm>
          <a:prstGeom prst="rect">
            <a:avLst/>
          </a:prstGeom>
          <a:noFill/>
          <a:ln/>
        </p:spPr>
        <p:txBody>
          <a:bodyPr wrap="square" lIns="0" tIns="0" rIns="0" bIns="0" rtlCol="0" anchor="t"/>
          <a:lstStyle/>
          <a:p>
            <a:pPr algn="ctr" indent="0" marL="0">
              <a:lnSpc>
                <a:spcPts val="2650"/>
              </a:lnSpc>
              <a:buNone/>
            </a:pPr>
            <a:r>
              <a:rPr lang="en-US" sz="1750" b="1" dirty="0">
                <a:solidFill>
                  <a:srgbClr val="E2E6E9"/>
                </a:solidFill>
                <a:latin typeface="Source Sans Pro" pitchFamily="34" charset="0"/>
                <a:ea typeface="Source Sans Pro" pitchFamily="34" charset="-122"/>
                <a:cs typeface="Source Sans Pro" pitchFamily="34" charset="-120"/>
              </a:rPr>
              <a:t>PKLot dataset:  </a:t>
            </a:r>
            <a:pPr algn="ct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The dataset consists of images of parking spaces along with corresponding bounding box masks. In order to facilitate object detection and localization, every parking space in the images is annotated with a bounding box mask.</a:t>
            </a:r>
            <a:endParaRPr lang="en-US" sz="1750" dirty="0"/>
          </a:p>
        </p:txBody>
      </p:sp>
      <p:sp>
        <p:nvSpPr>
          <p:cNvPr id="5" name="Text 3"/>
          <p:cNvSpPr/>
          <p:nvPr/>
        </p:nvSpPr>
        <p:spPr>
          <a:xfrm>
            <a:off x="5761315" y="3873698"/>
            <a:ext cx="3107650" cy="388382"/>
          </a:xfrm>
          <a:prstGeom prst="rect">
            <a:avLst/>
          </a:prstGeom>
          <a:noFill/>
          <a:ln/>
        </p:spPr>
        <p:txBody>
          <a:bodyPr wrap="none" lIns="0" tIns="0" rIns="0" bIns="0" rtlCol="0" anchor="t"/>
          <a:lstStyle/>
          <a:p>
            <a:pPr indent="0" marL="0">
              <a:lnSpc>
                <a:spcPts val="3050"/>
              </a:lnSpc>
              <a:buNone/>
            </a:pPr>
            <a:r>
              <a:rPr lang="en-US" sz="2400" b="1" spc="-24" kern="0" dirty="0">
                <a:solidFill>
                  <a:srgbClr val="E2E6E9"/>
                </a:solidFill>
                <a:latin typeface="Montserrat Bold" pitchFamily="34" charset="0"/>
                <a:ea typeface="Montserrat Bold" pitchFamily="34" charset="-122"/>
                <a:cs typeface="Montserrat Bold" pitchFamily="34" charset="-120"/>
              </a:rPr>
              <a:t>Dataset structure</a:t>
            </a:r>
            <a:endParaRPr lang="en-US" sz="2400" dirty="0"/>
          </a:p>
        </p:txBody>
      </p:sp>
      <p:sp>
        <p:nvSpPr>
          <p:cNvPr id="6" name="Text 4"/>
          <p:cNvSpPr/>
          <p:nvPr/>
        </p:nvSpPr>
        <p:spPr>
          <a:xfrm>
            <a:off x="1185029" y="4398764"/>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images</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contains of original images of parkings</a:t>
            </a:r>
            <a:endParaRPr lang="en-US" sz="1750" dirty="0"/>
          </a:p>
        </p:txBody>
      </p:sp>
      <p:sp>
        <p:nvSpPr>
          <p:cNvPr id="7" name="Text 5"/>
          <p:cNvSpPr/>
          <p:nvPr/>
        </p:nvSpPr>
        <p:spPr>
          <a:xfrm>
            <a:off x="1185029" y="4820245"/>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boxes</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includes bounding box labeling for the original images</a:t>
            </a:r>
            <a:endParaRPr lang="en-US" sz="1750" dirty="0"/>
          </a:p>
        </p:txBody>
      </p:sp>
      <p:sp>
        <p:nvSpPr>
          <p:cNvPr id="8" name="Text 6"/>
          <p:cNvSpPr/>
          <p:nvPr/>
        </p:nvSpPr>
        <p:spPr>
          <a:xfrm>
            <a:off x="1185029" y="5241727"/>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annotations.xml</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contains coordinates of the bounding boxes and labels, created for the original photo</a:t>
            </a:r>
            <a:endParaRPr lang="en-US" sz="1750" dirty="0"/>
          </a:p>
        </p:txBody>
      </p:sp>
      <p:sp>
        <p:nvSpPr>
          <p:cNvPr id="9" name="Text 7"/>
          <p:cNvSpPr/>
          <p:nvPr/>
        </p:nvSpPr>
        <p:spPr>
          <a:xfrm>
            <a:off x="5011341" y="5720239"/>
            <a:ext cx="4607600" cy="388382"/>
          </a:xfrm>
          <a:prstGeom prst="rect">
            <a:avLst/>
          </a:prstGeom>
          <a:noFill/>
          <a:ln/>
        </p:spPr>
        <p:txBody>
          <a:bodyPr wrap="none" lIns="0" tIns="0" rIns="0" bIns="0" rtlCol="0" anchor="t"/>
          <a:lstStyle/>
          <a:p>
            <a:pPr indent="0" marL="0">
              <a:lnSpc>
                <a:spcPts val="3050"/>
              </a:lnSpc>
              <a:buNone/>
            </a:pPr>
            <a:r>
              <a:rPr lang="en-US" sz="2400" b="1" spc="-24" kern="0" dirty="0">
                <a:solidFill>
                  <a:srgbClr val="E2E6E9"/>
                </a:solidFill>
                <a:latin typeface="Montserrat Bold" pitchFamily="34" charset="0"/>
                <a:ea typeface="Montserrat Bold" pitchFamily="34" charset="-122"/>
                <a:cs typeface="Montserrat Bold" pitchFamily="34" charset="-120"/>
              </a:rPr>
              <a:t>Labels for the parking space:</a:t>
            </a:r>
            <a:endParaRPr lang="en-US" sz="2400" dirty="0"/>
          </a:p>
        </p:txBody>
      </p:sp>
      <p:sp>
        <p:nvSpPr>
          <p:cNvPr id="10" name="Text 8"/>
          <p:cNvSpPr/>
          <p:nvPr/>
        </p:nvSpPr>
        <p:spPr>
          <a:xfrm>
            <a:off x="1185029" y="6245304"/>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free_parking_space</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corresponds to free parking spaces, the box is </a:t>
            </a:r>
            <a:pPr indent="0" marL="0">
              <a:lnSpc>
                <a:spcPts val="2650"/>
              </a:lnSpc>
              <a:buNone/>
            </a:pPr>
            <a:r>
              <a:rPr lang="en-US" sz="1750" b="1" dirty="0">
                <a:solidFill>
                  <a:srgbClr val="E2E6E9"/>
                </a:solidFill>
                <a:latin typeface="Source Sans Pro" pitchFamily="34" charset="0"/>
                <a:ea typeface="Source Sans Pro" pitchFamily="34" charset="-122"/>
                <a:cs typeface="Source Sans Pro" pitchFamily="34" charset="-120"/>
              </a:rPr>
              <a:t>blue</a:t>
            </a:r>
            <a:endParaRPr lang="en-US" sz="1750" dirty="0"/>
          </a:p>
        </p:txBody>
      </p:sp>
      <p:sp>
        <p:nvSpPr>
          <p:cNvPr id="11" name="Text 9"/>
          <p:cNvSpPr/>
          <p:nvPr/>
        </p:nvSpPr>
        <p:spPr>
          <a:xfrm>
            <a:off x="1185029" y="6666786"/>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not_free_parking_space</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corresponds to occupied parking spaces, the box is </a:t>
            </a:r>
            <a:pPr indent="0" marL="0">
              <a:lnSpc>
                <a:spcPts val="2650"/>
              </a:lnSpc>
              <a:buNone/>
            </a:pPr>
            <a:r>
              <a:rPr lang="en-US" sz="1750" b="1" dirty="0">
                <a:solidFill>
                  <a:srgbClr val="E2E6E9"/>
                </a:solidFill>
                <a:latin typeface="Source Sans Pro" pitchFamily="34" charset="0"/>
                <a:ea typeface="Source Sans Pro" pitchFamily="34" charset="-122"/>
                <a:cs typeface="Source Sans Pro" pitchFamily="34" charset="-120"/>
              </a:rPr>
              <a:t>red</a:t>
            </a:r>
            <a:endParaRPr lang="en-US" sz="1750" dirty="0"/>
          </a:p>
        </p:txBody>
      </p:sp>
      <p:sp>
        <p:nvSpPr>
          <p:cNvPr id="12" name="Text 10"/>
          <p:cNvSpPr/>
          <p:nvPr/>
        </p:nvSpPr>
        <p:spPr>
          <a:xfrm>
            <a:off x="1185029" y="7088267"/>
            <a:ext cx="12260223" cy="341828"/>
          </a:xfrm>
          <a:prstGeom prst="rect">
            <a:avLst/>
          </a:prstGeom>
          <a:noFill/>
          <a:ln/>
        </p:spPr>
        <p:txBody>
          <a:bodyPr wrap="none" lIns="0" tIns="0" rIns="0" bIns="0" rtlCol="0" anchor="t"/>
          <a:lstStyle/>
          <a:p>
            <a:pPr marL="342900" indent="-342900">
              <a:lnSpc>
                <a:spcPts val="2650"/>
              </a:lnSpc>
              <a:buSzPct val="100000"/>
              <a:buChar char="•"/>
            </a:pPr>
            <a:r>
              <a:rPr lang="en-US" sz="1750" b="1" dirty="0">
                <a:solidFill>
                  <a:srgbClr val="E2E6E9"/>
                </a:solidFill>
                <a:latin typeface="Source Sans Pro" pitchFamily="34" charset="0"/>
                <a:ea typeface="Source Sans Pro" pitchFamily="34" charset="-122"/>
                <a:cs typeface="Source Sans Pro" pitchFamily="34" charset="-120"/>
              </a:rPr>
              <a:t>partially_free_parking_space</a:t>
            </a:r>
            <a:pPr indent="0" marL="0">
              <a:lnSpc>
                <a:spcPts val="2650"/>
              </a:lnSpc>
              <a:buNone/>
            </a:pPr>
            <a:r>
              <a:rPr lang="en-US" sz="1750" dirty="0">
                <a:solidFill>
                  <a:srgbClr val="E2E6E9"/>
                </a:solidFill>
                <a:latin typeface="Source Sans Pro" pitchFamily="34" charset="0"/>
                <a:ea typeface="Source Sans Pro" pitchFamily="34" charset="-122"/>
                <a:cs typeface="Source Sans Pro" pitchFamily="34" charset="-120"/>
              </a:rPr>
              <a:t> - corresponds to partially free parking spaces, the box is </a:t>
            </a:r>
            <a:pPr indent="0" marL="0">
              <a:lnSpc>
                <a:spcPts val="2650"/>
              </a:lnSpc>
              <a:buNone/>
            </a:pPr>
            <a:r>
              <a:rPr lang="en-US" sz="1750" b="1" dirty="0">
                <a:solidFill>
                  <a:srgbClr val="E2E6E9"/>
                </a:solidFill>
                <a:latin typeface="Source Sans Pro" pitchFamily="34" charset="0"/>
                <a:ea typeface="Source Sans Pro" pitchFamily="34" charset="-122"/>
                <a:cs typeface="Source Sans Pro" pitchFamily="34" charset="-120"/>
              </a:rPr>
              <a:t>yellow</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1185029" y="655796"/>
            <a:ext cx="5717262" cy="677585"/>
          </a:xfrm>
          <a:prstGeom prst="rect">
            <a:avLst/>
          </a:prstGeom>
          <a:noFill/>
          <a:ln/>
        </p:spPr>
        <p:txBody>
          <a:bodyPr wrap="none" lIns="0" tIns="0" rIns="0" bIns="0" rtlCol="0" anchor="t"/>
          <a:lstStyle/>
          <a:p>
            <a:pPr indent="0" marL="0">
              <a:lnSpc>
                <a:spcPts val="5300"/>
              </a:lnSpc>
              <a:buNone/>
            </a:pPr>
            <a:r>
              <a:rPr lang="en-US" sz="4250" b="1" spc="-43" kern="0" dirty="0">
                <a:solidFill>
                  <a:srgbClr val="FFFFFF"/>
                </a:solidFill>
                <a:latin typeface="Montserrat Bold" pitchFamily="34" charset="0"/>
                <a:ea typeface="Montserrat Bold" pitchFamily="34" charset="-122"/>
                <a:cs typeface="Montserrat Bold" pitchFamily="34" charset="-120"/>
              </a:rPr>
              <a:t>Results and Analysis</a:t>
            </a:r>
            <a:endParaRPr lang="en-US" sz="4250" dirty="0"/>
          </a:p>
        </p:txBody>
      </p:sp>
      <p:pic>
        <p:nvPicPr>
          <p:cNvPr id="3" name="Image 0" descr="preencoded.png">    </p:cNvPr>
          <p:cNvPicPr>
            <a:picLocks noChangeAspect="1"/>
          </p:cNvPicPr>
          <p:nvPr/>
        </p:nvPicPr>
        <p:blipFill>
          <a:blip r:embed="rId1"/>
          <a:stretch>
            <a:fillRect/>
          </a:stretch>
        </p:blipFill>
        <p:spPr>
          <a:xfrm>
            <a:off x="1185029" y="1810345"/>
            <a:ext cx="5748933" cy="3553063"/>
          </a:xfrm>
          <a:prstGeom prst="rect">
            <a:avLst/>
          </a:prstGeom>
        </p:spPr>
      </p:pic>
      <p:sp>
        <p:nvSpPr>
          <p:cNvPr id="4" name="Text 1"/>
          <p:cNvSpPr/>
          <p:nvPr/>
        </p:nvSpPr>
        <p:spPr>
          <a:xfrm>
            <a:off x="1185029" y="5661422"/>
            <a:ext cx="2710101" cy="338733"/>
          </a:xfrm>
          <a:prstGeom prst="rect">
            <a:avLst/>
          </a:prstGeom>
          <a:noFill/>
          <a:ln/>
        </p:spPr>
        <p:txBody>
          <a:bodyPr wrap="none" lIns="0" tIns="0" rIns="0" bIns="0" rtlCol="0" anchor="t"/>
          <a:lstStyle/>
          <a:p>
            <a:pPr algn="l" indent="0" marL="0">
              <a:lnSpc>
                <a:spcPts val="2650"/>
              </a:lnSpc>
              <a:buNone/>
            </a:pPr>
            <a:r>
              <a:rPr lang="en-US" sz="2100" b="1" spc="-21" kern="0" dirty="0">
                <a:solidFill>
                  <a:srgbClr val="E2E6E9"/>
                </a:solidFill>
                <a:latin typeface="Montserrat Bold" pitchFamily="34" charset="0"/>
                <a:ea typeface="Montserrat Bold" pitchFamily="34" charset="-122"/>
                <a:cs typeface="Montserrat Bold" pitchFamily="34" charset="-120"/>
              </a:rPr>
              <a:t>INPUT IMAGE</a:t>
            </a:r>
            <a:endParaRPr lang="en-US" sz="2100" dirty="0"/>
          </a:p>
        </p:txBody>
      </p:sp>
      <p:sp>
        <p:nvSpPr>
          <p:cNvPr id="5" name="Text 2"/>
          <p:cNvSpPr/>
          <p:nvPr/>
        </p:nvSpPr>
        <p:spPr>
          <a:xfrm>
            <a:off x="1185029" y="6143149"/>
            <a:ext cx="5951220" cy="1072991"/>
          </a:xfrm>
          <a:prstGeom prst="rect">
            <a:avLst/>
          </a:prstGeom>
          <a:noFill/>
          <a:ln/>
        </p:spPr>
        <p:txBody>
          <a:bodyPr wrap="square" lIns="0" tIns="0" rIns="0" bIns="0" rtlCol="0" anchor="t"/>
          <a:lstStyle/>
          <a:p>
            <a:pPr algn="l" indent="0" marL="0">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The system will process input images captured from parking area cameras to detect and track vehicles and determine parking space occupancy.</a:t>
            </a:r>
            <a:endParaRPr lang="en-US" sz="1850" dirty="0"/>
          </a:p>
        </p:txBody>
      </p:sp>
      <p:pic>
        <p:nvPicPr>
          <p:cNvPr id="6" name="Image 1" descr="preencoded.png">    </p:cNvPr>
          <p:cNvPicPr>
            <a:picLocks noChangeAspect="1"/>
          </p:cNvPicPr>
          <p:nvPr/>
        </p:nvPicPr>
        <p:blipFill>
          <a:blip r:embed="rId2"/>
          <a:stretch>
            <a:fillRect/>
          </a:stretch>
        </p:blipFill>
        <p:spPr>
          <a:xfrm>
            <a:off x="7493913" y="1810345"/>
            <a:ext cx="5749052" cy="3553182"/>
          </a:xfrm>
          <a:prstGeom prst="rect">
            <a:avLst/>
          </a:prstGeom>
        </p:spPr>
      </p:pic>
      <p:sp>
        <p:nvSpPr>
          <p:cNvPr id="7" name="Text 3"/>
          <p:cNvSpPr/>
          <p:nvPr/>
        </p:nvSpPr>
        <p:spPr>
          <a:xfrm>
            <a:off x="7493913" y="5661541"/>
            <a:ext cx="2710101" cy="338733"/>
          </a:xfrm>
          <a:prstGeom prst="rect">
            <a:avLst/>
          </a:prstGeom>
          <a:noFill/>
          <a:ln/>
        </p:spPr>
        <p:txBody>
          <a:bodyPr wrap="none" lIns="0" tIns="0" rIns="0" bIns="0" rtlCol="0" anchor="t"/>
          <a:lstStyle/>
          <a:p>
            <a:pPr algn="l" indent="0" marL="0">
              <a:lnSpc>
                <a:spcPts val="2650"/>
              </a:lnSpc>
              <a:buNone/>
            </a:pPr>
            <a:r>
              <a:rPr lang="en-US" sz="2100" b="1" spc="-21" kern="0" dirty="0">
                <a:solidFill>
                  <a:srgbClr val="E2E6E9"/>
                </a:solidFill>
                <a:latin typeface="Montserrat Bold" pitchFamily="34" charset="0"/>
                <a:ea typeface="Montserrat Bold" pitchFamily="34" charset="-122"/>
                <a:cs typeface="Montserrat Bold" pitchFamily="34" charset="-120"/>
              </a:rPr>
              <a:t>OUTPUT IMAGE</a:t>
            </a:r>
            <a:endParaRPr lang="en-US" sz="2100" dirty="0"/>
          </a:p>
        </p:txBody>
      </p:sp>
      <p:sp>
        <p:nvSpPr>
          <p:cNvPr id="8" name="Text 4"/>
          <p:cNvSpPr/>
          <p:nvPr/>
        </p:nvSpPr>
        <p:spPr>
          <a:xfrm>
            <a:off x="7493913" y="6143268"/>
            <a:ext cx="5951339" cy="1430655"/>
          </a:xfrm>
          <a:prstGeom prst="rect">
            <a:avLst/>
          </a:prstGeom>
          <a:noFill/>
          <a:ln/>
        </p:spPr>
        <p:txBody>
          <a:bodyPr wrap="square" lIns="0" tIns="0" rIns="0" bIns="0" rtlCol="0" anchor="t"/>
          <a:lstStyle/>
          <a:p>
            <a:pPr algn="l" indent="0" marL="0">
              <a:lnSpc>
                <a:spcPts val="2800"/>
              </a:lnSpc>
              <a:buNone/>
            </a:pPr>
            <a:r>
              <a:rPr lang="en-US" sz="1850" dirty="0">
                <a:solidFill>
                  <a:srgbClr val="E2E6E9"/>
                </a:solidFill>
                <a:latin typeface="Source Sans Pro" pitchFamily="34" charset="0"/>
                <a:ea typeface="Source Sans Pro" pitchFamily="34" charset="-122"/>
                <a:cs typeface="Source Sans Pro" pitchFamily="34" charset="-120"/>
              </a:rPr>
              <a:t>The output of the system will be an annotated image that highlights the detected parking spaces and their occupancy status, providing real-time information to drivers and parking operators.</a:t>
            </a:r>
            <a:endParaRPr lang="en-US" sz="18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1185029" y="944523"/>
            <a:ext cx="4933236" cy="616506"/>
          </a:xfrm>
          <a:prstGeom prst="rect">
            <a:avLst/>
          </a:prstGeom>
          <a:noFill/>
          <a:ln/>
        </p:spPr>
        <p:txBody>
          <a:bodyPr wrap="none" lIns="0" tIns="0" rIns="0" bIns="0" rtlCol="0" anchor="t"/>
          <a:lstStyle/>
          <a:p>
            <a:pPr indent="0" marL="0">
              <a:lnSpc>
                <a:spcPts val="4850"/>
              </a:lnSpc>
              <a:buNone/>
            </a:pPr>
            <a:r>
              <a:rPr lang="en-US" sz="3850" b="1" spc="-39" kern="0" dirty="0">
                <a:solidFill>
                  <a:srgbClr val="FFFFFF"/>
                </a:solidFill>
                <a:latin typeface="Montserrat Bold" pitchFamily="34" charset="0"/>
                <a:ea typeface="Montserrat Bold" pitchFamily="34" charset="-122"/>
                <a:cs typeface="Montserrat Bold" pitchFamily="34" charset="-120"/>
              </a:rPr>
              <a:t>Conclusion</a:t>
            </a:r>
            <a:endParaRPr lang="en-US" sz="3850" dirty="0"/>
          </a:p>
        </p:txBody>
      </p:sp>
      <p:sp>
        <p:nvSpPr>
          <p:cNvPr id="3" name="Text 1"/>
          <p:cNvSpPr/>
          <p:nvPr/>
        </p:nvSpPr>
        <p:spPr>
          <a:xfrm>
            <a:off x="1185029" y="1995130"/>
            <a:ext cx="12260223" cy="1302068"/>
          </a:xfrm>
          <a:prstGeom prst="rect">
            <a:avLst/>
          </a:prstGeom>
          <a:noFill/>
          <a:ln/>
        </p:spPr>
        <p:txBody>
          <a:bodyPr wrap="square" lIns="0" tIns="0" rIns="0" bIns="0" rtlCol="0" anchor="t"/>
          <a:lstStyle/>
          <a:p>
            <a:pPr indent="0" marL="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In conclusion, the Parking Space Counter project represents a significant step forward in addressing the challenges associated with urban parking management through the application of digital image processing techniques. By developing an intelligent system capable of accurately monitoring parking space occupancy in real-time, the project aims to improve urban mobility, optimize parking resource utilization, and enhance the overall user experience for drivers and parking operators.</a:t>
            </a:r>
            <a:endParaRPr lang="en-US" sz="1700" dirty="0"/>
          </a:p>
        </p:txBody>
      </p:sp>
      <p:sp>
        <p:nvSpPr>
          <p:cNvPr id="4" name="Text 2"/>
          <p:cNvSpPr/>
          <p:nvPr/>
        </p:nvSpPr>
        <p:spPr>
          <a:xfrm>
            <a:off x="1185029" y="3541395"/>
            <a:ext cx="12260223" cy="976551"/>
          </a:xfrm>
          <a:prstGeom prst="rect">
            <a:avLst/>
          </a:prstGeom>
          <a:noFill/>
          <a:ln/>
        </p:spPr>
        <p:txBody>
          <a:bodyPr wrap="square" lIns="0" tIns="0" rIns="0" bIns="0" rtlCol="0" anchor="t"/>
          <a:lstStyle/>
          <a:p>
            <a:pPr indent="0" marL="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Throughout the project lifecycle, various methodologies, algorithms, and technologies were leveraged to design, implement, and evaluate the parking space counter system. Key components such as object detection, tracking, and occupancy determination were carefully developed and integrated to create a cohesive solution capable of processing live video streams from parking area cameras.</a:t>
            </a:r>
            <a:endParaRPr lang="en-US" sz="1700" dirty="0"/>
          </a:p>
        </p:txBody>
      </p:sp>
      <p:sp>
        <p:nvSpPr>
          <p:cNvPr id="5" name="Text 3"/>
          <p:cNvSpPr/>
          <p:nvPr/>
        </p:nvSpPr>
        <p:spPr>
          <a:xfrm>
            <a:off x="1185029" y="4762143"/>
            <a:ext cx="12260223" cy="976551"/>
          </a:xfrm>
          <a:prstGeom prst="rect">
            <a:avLst/>
          </a:prstGeom>
          <a:noFill/>
          <a:ln/>
        </p:spPr>
        <p:txBody>
          <a:bodyPr wrap="square" lIns="0" tIns="0" rIns="0" bIns="0" rtlCol="0" anchor="t"/>
          <a:lstStyle/>
          <a:p>
            <a:pPr indent="0" marL="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The results and analysis conducted as part of the project demonstrated the effectiveness and performance of the parking space counter system across different scenarios and environments. Quantitative metrics, qualitative assessments, real-world testing, and statistical analysis provided valuable insights into the system's capabilities and limitations, guiding iterative improvements and optimizations.</a:t>
            </a:r>
            <a:endParaRPr lang="en-US" sz="1700" dirty="0"/>
          </a:p>
        </p:txBody>
      </p:sp>
      <p:sp>
        <p:nvSpPr>
          <p:cNvPr id="6" name="Text 4"/>
          <p:cNvSpPr/>
          <p:nvPr/>
        </p:nvSpPr>
        <p:spPr>
          <a:xfrm>
            <a:off x="1185029" y="5982891"/>
            <a:ext cx="12260223" cy="1302068"/>
          </a:xfrm>
          <a:prstGeom prst="rect">
            <a:avLst/>
          </a:prstGeom>
          <a:noFill/>
          <a:ln/>
        </p:spPr>
        <p:txBody>
          <a:bodyPr wrap="square" lIns="0" tIns="0" rIns="0" bIns="0" rtlCol="0" anchor="t"/>
          <a:lstStyle/>
          <a:p>
            <a:pPr indent="0" marL="0">
              <a:lnSpc>
                <a:spcPts val="2550"/>
              </a:lnSpc>
              <a:buNone/>
            </a:pPr>
            <a:r>
              <a:rPr lang="en-US" sz="1700" dirty="0">
                <a:solidFill>
                  <a:srgbClr val="E2E6E9"/>
                </a:solidFill>
                <a:latin typeface="Source Sans Pro" pitchFamily="34" charset="0"/>
                <a:ea typeface="Source Sans Pro" pitchFamily="34" charset="-122"/>
                <a:cs typeface="Source Sans Pro" pitchFamily="34" charset="-120"/>
              </a:rPr>
              <a:t>As technology continues to evolve and urbanization intensifies, the insights and methodologies developed through the Parking Space Counter project lay the foundation for future innovations in parking management and urban mobility. By embracing digital image processing techniques and addressing ethical considerations, the project paves the way for smarter, more sustainable urban environments where efficient parking solutions play a pivotal role in enhancing quality of life for residents and visitors alike.</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2025-01-29T05:47:56Z</dcterms:created>
  <dcterms:modified xsi:type="dcterms:W3CDTF">2025-01-29T05:47:56Z</dcterms:modified>
</cp:coreProperties>
</file>